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11" r:id="rId3"/>
    <p:sldId id="279" r:id="rId4"/>
    <p:sldId id="317" r:id="rId5"/>
    <p:sldId id="283" r:id="rId6"/>
    <p:sldId id="285" r:id="rId7"/>
    <p:sldId id="287" r:id="rId8"/>
    <p:sldId id="289" r:id="rId9"/>
    <p:sldId id="319" r:id="rId10"/>
    <p:sldId id="293" r:id="rId11"/>
    <p:sldId id="321" r:id="rId12"/>
    <p:sldId id="297" r:id="rId13"/>
    <p:sldId id="299" r:id="rId14"/>
    <p:sldId id="301" r:id="rId15"/>
    <p:sldId id="303" r:id="rId16"/>
    <p:sldId id="305" r:id="rId17"/>
    <p:sldId id="307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FCF"/>
    <a:srgbClr val="0C69E6"/>
    <a:srgbClr val="FF3399"/>
    <a:srgbClr val="FF3B8A"/>
    <a:srgbClr val="FF9933"/>
    <a:srgbClr val="FFFF6D"/>
    <a:srgbClr val="FFFF37"/>
    <a:srgbClr val="FFFF99"/>
    <a:srgbClr val="FFDC4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1" autoAdjust="0"/>
    <p:restoredTop sz="93905" autoAdjust="0"/>
  </p:normalViewPr>
  <p:slideViewPr>
    <p:cSldViewPr>
      <p:cViewPr>
        <p:scale>
          <a:sx n="100" d="100"/>
          <a:sy n="100" d="100"/>
        </p:scale>
        <p:origin x="-5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B380D-7884-4EBB-A257-E20BB5BDF454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AE27A-2440-4EEC-B669-7FC0CBE79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6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1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E27A-2440-4EEC-B669-7FC0CBE793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1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C7217-7121-4FD0-B4AA-5BA03D9468B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74E9-7AFC-4261-81B8-5436BA059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49BA-2C87-44ED-81BF-32546FC05BAE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E416-94BB-4CF7-A0C8-125BE34F2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6A22-1D57-44AB-B799-53DFCB349AF3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C9B6-1B8B-4D7D-86C7-00B6B0E0E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CBE3-10E5-4962-A863-1797AB66650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6E75-A694-4B58-BAAA-0E904A456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7B41-36ED-46E8-90CC-04532E64395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1A6B-C8EB-4C7C-BA9B-2B85F00B7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3D59-33E3-4916-AED4-F9C51055927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5BC2-36EB-4890-83CF-4BC13640F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75C6-E387-45CF-AB18-9C3662D20136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7CBC-5E78-487C-B4C4-608482525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930B-627E-4942-A5F1-9561FE24319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679A-DAAA-4E53-98AF-1DD0E6944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EFF2-F00A-4E43-BB5D-9F369738DD5C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584D-FDDA-4144-BF78-C5709F30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6162-B6D7-45F2-A80E-D81E18A94763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0935-927F-47F3-BBDC-EE18C0179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311F-10A8-4F58-8830-B6EF3ACB25AC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0C5B-A0B2-4317-A04F-7131C8EA0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0C69E6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8B852-D2C7-4DA5-BEB4-EDE2C165678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B0FAD0-CD14-495F-A127-20A8DF566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8483965" y="6389140"/>
            <a:ext cx="401747" cy="288032"/>
          </a:xfrm>
          <a:prstGeom prst="stripedRightArrow">
            <a:avLst/>
          </a:prstGeom>
          <a:solidFill>
            <a:srgbClr val="0C69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06167" y="145839"/>
            <a:ext cx="16873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 П. Богданова</a:t>
            </a:r>
            <a:endParaRPr lang="ru-RU" sz="1600" i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6833" y="2780928"/>
            <a:ext cx="69640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i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3600" i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«Музыкальные инструменты»</a:t>
            </a:r>
          </a:p>
          <a:p>
            <a:pPr algn="ctr"/>
            <a:endParaRPr lang="ru-RU" sz="3600" i="1" cap="none" spc="0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1979711" y="5517232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1331640" y="50131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3B8A"/>
              </a:solidFill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7668343" y="3789040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5B9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5B9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5B9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5B9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3A7A4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allAtOnce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знак завершения 11"/>
          <p:cNvSpPr/>
          <p:nvPr/>
        </p:nvSpPr>
        <p:spPr>
          <a:xfrm>
            <a:off x="6773081" y="2087041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>
            <a:off x="1043608" y="4581128"/>
            <a:ext cx="8100392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194286" y="450912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        Кто изобрёл фортепиано?</a:t>
            </a:r>
            <a:endParaRPr lang="ru-RU" sz="32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правильный ответ.wav"/>
            </a:hlinkClick>
          </p:cNvPr>
          <p:cNvSpPr txBox="1"/>
          <p:nvPr/>
        </p:nvSpPr>
        <p:spPr>
          <a:xfrm>
            <a:off x="1613578" y="5461527"/>
            <a:ext cx="2857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 smtClean="0">
                <a:solidFill>
                  <a:srgbClr val="0033CC"/>
                </a:solidFill>
              </a:rPr>
              <a:t>     	</a:t>
            </a:r>
            <a:r>
              <a:rPr lang="ru-RU" sz="1500" i="1" dirty="0" err="1" smtClean="0">
                <a:solidFill>
                  <a:srgbClr val="0033CC"/>
                </a:solidFill>
              </a:rPr>
              <a:t>Бартоломео</a:t>
            </a:r>
            <a:r>
              <a:rPr lang="ru-RU" sz="1500" i="1" dirty="0" smtClean="0">
                <a:solidFill>
                  <a:srgbClr val="0033CC"/>
                </a:solidFill>
              </a:rPr>
              <a:t>                               	</a:t>
            </a:r>
            <a:r>
              <a:rPr lang="ru-RU" sz="1500" i="1" dirty="0" err="1" smtClean="0">
                <a:solidFill>
                  <a:srgbClr val="0033CC"/>
                </a:solidFill>
              </a:rPr>
              <a:t>Кристофори</a:t>
            </a:r>
            <a:endParaRPr lang="ru-RU" sz="15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5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7996" y="6123306"/>
            <a:ext cx="285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      Антонио </a:t>
            </a:r>
          </a:p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    Страдивари</a:t>
            </a:r>
            <a:endParaRPr lang="en-US" sz="16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5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24722" y="5545863"/>
            <a:ext cx="285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        Пифагор</a:t>
            </a:r>
          </a:p>
          <a:p>
            <a:pPr algn="ctr"/>
            <a:r>
              <a:rPr lang="ru-RU" sz="1600" i="1" dirty="0">
                <a:solidFill>
                  <a:srgbClr val="0033CC"/>
                </a:solidFill>
              </a:rPr>
              <a:t>.</a:t>
            </a:r>
            <a:r>
              <a:rPr lang="ru-RU" sz="1600" i="1" dirty="0" smtClean="0">
                <a:solidFill>
                  <a:srgbClr val="0033CC"/>
                </a:solidFill>
              </a:rPr>
              <a:t> </a:t>
            </a:r>
            <a:endParaRPr lang="ru-RU" sz="16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5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61641" y="6230323"/>
            <a:ext cx="285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          Михаил Глинка</a:t>
            </a:r>
          </a:p>
          <a:p>
            <a:pPr algn="ctr"/>
            <a:r>
              <a:rPr lang="ru-RU" sz="1600" i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знак завершения 62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знак завершения 63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лок-схема: знак завершения 64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0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1" name="4-конечная звезда 60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4-конечная звезда 61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4160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D5F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12" grpId="0" animBg="1"/>
      <p:bldP spid="36" grpId="0"/>
      <p:bldP spid="70" grpId="0"/>
      <p:bldP spid="70" grpId="1"/>
      <p:bldP spid="74" grpId="0"/>
      <p:bldP spid="74" grpId="1"/>
      <p:bldP spid="74" grpId="2"/>
      <p:bldP spid="74" grpId="3"/>
      <p:bldP spid="77" grpId="0"/>
      <p:bldP spid="77" grpId="1"/>
      <p:bldP spid="77" grpId="2"/>
      <p:bldP spid="78" grpId="0"/>
      <p:bldP spid="78" grpId="1"/>
      <p:bldP spid="78" grpId="2"/>
      <p:bldP spid="78" grpId="3"/>
      <p:bldP spid="63" grpId="0" animBg="1"/>
      <p:bldP spid="64" grpId="0" animBg="1"/>
      <p:bldP spid="65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773081" y="1870920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 flipH="1">
            <a:off x="-252536" y="4581128"/>
            <a:ext cx="8304822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194286" y="4447565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Какой ударный инструмент состоит из нескольких  деревянных      пластин? На нём играют при помощи деревянных палочек.</a:t>
            </a:r>
            <a:endParaRPr lang="ru-RU" sz="24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063688" y="4893839"/>
            <a:ext cx="109171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33439" y="5554091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металлофон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1550405" y="621987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ксилофон</a:t>
            </a:r>
            <a:endParaRPr lang="en-US" sz="20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24722" y="5545863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 вибрафон 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61641" y="6230323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клавесин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Блок-схема: знак завершения 67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Блок-схема: знак завершения 68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Блок-схема: знак завершения 71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3" name="4-конечная звезда 62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6" name="4-конечная звезда 65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4-конечная звезда 82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89144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D5F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4" grpId="0" animBg="1"/>
      <p:bldP spid="36" grpId="0"/>
      <p:bldP spid="70" grpId="0"/>
      <p:bldP spid="70" grpId="1"/>
      <p:bldP spid="70" grpId="2"/>
      <p:bldP spid="70" grpId="3"/>
      <p:bldP spid="74" grpId="0"/>
      <p:bldP spid="74" grpId="1"/>
      <p:bldP spid="77" grpId="0"/>
      <p:bldP spid="77" grpId="1"/>
      <p:bldP spid="77" grpId="2"/>
      <p:bldP spid="78" grpId="0"/>
      <p:bldP spid="78" grpId="1"/>
      <p:bldP spid="78" grpId="2"/>
      <p:bldP spid="78" grpId="3"/>
      <p:bldP spid="68" grpId="0" animBg="1"/>
      <p:bldP spid="69" grpId="0" animBg="1"/>
      <p:bldP spid="72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знак завершения 12"/>
          <p:cNvSpPr/>
          <p:nvPr/>
        </p:nvSpPr>
        <p:spPr>
          <a:xfrm>
            <a:off x="6709924" y="1666156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>
            <a:off x="1043608" y="4581128"/>
            <a:ext cx="8100392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99592" y="4437112"/>
            <a:ext cx="7680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Как называется  водяной орган, предшественник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современного  органа?</a:t>
            </a:r>
            <a:endParaRPr lang="ru-RU" sz="24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</a:t>
            </a:r>
            <a:r>
              <a:rPr lang="ru-RU" sz="2000" i="1" dirty="0" err="1" smtClean="0">
                <a:solidFill>
                  <a:srgbClr val="0033CC"/>
                </a:solidFill>
              </a:rPr>
              <a:t>клавикорд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6187277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монохорд</a:t>
            </a:r>
            <a:endParaRPr lang="en-US" sz="20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5135881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 гидравлос </a:t>
            </a:r>
          </a:p>
        </p:txBody>
      </p:sp>
      <p:sp>
        <p:nvSpPr>
          <p:cNvPr id="78" name="TextBox 77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56494" y="622146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 волынка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Блок-схема: знак завершения 67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Блок-схема: знак завершения 68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Блок-схема: знак завершения 71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0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2" name="4-конечная звезда 6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5" name="4-конечная звезда 64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4-конечная звезда 65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5983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3" grpId="0" animBg="1"/>
      <p:bldP spid="36" grpId="0"/>
      <p:bldP spid="70" grpId="0"/>
      <p:bldP spid="70" grpId="1"/>
      <p:bldP spid="70" grpId="2"/>
      <p:bldP spid="70" grpId="3"/>
      <p:bldP spid="74" grpId="0"/>
      <p:bldP spid="74" grpId="1"/>
      <p:bldP spid="74" grpId="2"/>
      <p:bldP spid="77" grpId="0"/>
      <p:bldP spid="77" grpId="1"/>
      <p:bldP spid="78" grpId="0"/>
      <p:bldP spid="78" grpId="1"/>
      <p:bldP spid="78" grpId="2"/>
      <p:bldP spid="78" grpId="3"/>
      <p:bldP spid="68" grpId="0" animBg="1"/>
      <p:bldP spid="69" grpId="0" animBg="1"/>
      <p:bldP spid="72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6709924" y="1438969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 flipH="1">
            <a:off x="-1" y="4581128"/>
            <a:ext cx="8100391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259632" y="4437112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Какой инструмент , служащий для точного построения интервалов, изобрёл математик </a:t>
            </a:r>
            <a:r>
              <a:rPr lang="ru-RU" sz="2400" b="1" i="1" dirty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П</a:t>
            </a:r>
            <a:r>
              <a:rPr lang="ru-RU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ифагор?</a:t>
            </a:r>
            <a:endParaRPr lang="ru-RU" sz="24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арфа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6187277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лира</a:t>
            </a:r>
            <a:endParaRPr lang="en-US" sz="20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35881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 саксофон </a:t>
            </a:r>
          </a:p>
        </p:txBody>
      </p:sp>
      <p:sp>
        <p:nvSpPr>
          <p:cNvPr id="78" name="TextBox 77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5156494" y="622146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 монохорд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Блок-схема: знак завершения 67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Блок-схема: знак завершения 68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Блок-схема: знак завершения 71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100392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2" name="4-конечная звезда 6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5" name="4-конечная звезда 64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4-конечная звезда 65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9004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D5F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9" grpId="0" animBg="1"/>
      <p:bldP spid="36" grpId="0"/>
      <p:bldP spid="70" grpId="0"/>
      <p:bldP spid="70" grpId="1"/>
      <p:bldP spid="70" grpId="2"/>
      <p:bldP spid="70" grpId="3"/>
      <p:bldP spid="74" grpId="0"/>
      <p:bldP spid="74" grpId="1"/>
      <p:bldP spid="74" grpId="2"/>
      <p:bldP spid="74" grpId="3"/>
      <p:bldP spid="77" grpId="0"/>
      <p:bldP spid="77" grpId="1"/>
      <p:bldP spid="77" grpId="2"/>
      <p:bldP spid="78" grpId="0"/>
      <p:bldP spid="78" grpId="1"/>
      <p:bldP spid="68" grpId="0" animBg="1"/>
      <p:bldP spid="69" grpId="0" animBg="1"/>
      <p:bldP spid="72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6709924" y="1218568"/>
            <a:ext cx="2016224" cy="216024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>
            <a:off x="1043608" y="4581128"/>
            <a:ext cx="7992888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475656" y="4437112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    На каком инструменте играл Пан  - бог  полей и лесов в древнегреческой мифологии?</a:t>
            </a:r>
            <a:endParaRPr lang="ru-RU" sz="24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арфа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6187277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волынка</a:t>
            </a:r>
            <a:endParaRPr lang="en-US" sz="20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5135881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 свирель </a:t>
            </a:r>
          </a:p>
        </p:txBody>
      </p:sp>
      <p:sp>
        <p:nvSpPr>
          <p:cNvPr id="78" name="TextBox 77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56494" y="622146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гудок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Блок-схема: знак завершения 67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Блок-схема: знак завершения 68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Блок-схема: знак завершения 71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0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2" name="4-конечная звезда 6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5" name="4-конечная звезда 64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4-конечная звезда 65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236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D5F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5" grpId="0" animBg="1"/>
      <p:bldP spid="36" grpId="0"/>
      <p:bldP spid="70" grpId="0"/>
      <p:bldP spid="70" grpId="1"/>
      <p:bldP spid="70" grpId="2"/>
      <p:bldP spid="70" grpId="3"/>
      <p:bldP spid="74" grpId="0"/>
      <p:bldP spid="74" grpId="1"/>
      <p:bldP spid="74" grpId="2"/>
      <p:bldP spid="74" grpId="3"/>
      <p:bldP spid="77" grpId="0"/>
      <p:bldP spid="77" grpId="1"/>
      <p:bldP spid="78" grpId="0"/>
      <p:bldP spid="78" grpId="1"/>
      <p:bldP spid="78" grpId="2"/>
      <p:bldP spid="68" grpId="0" animBg="1"/>
      <p:bldP spid="69" grpId="0" animBg="1"/>
      <p:bldP spid="72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6708998" y="1006921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 flipH="1">
            <a:off x="-2" y="4581128"/>
            <a:ext cx="8114628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256627" y="4602447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Кто написал симфоническую сказку «Петя и волк»?</a:t>
            </a: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Чайковский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1550406" y="6187277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Прокофьев</a:t>
            </a:r>
            <a:endParaRPr lang="en-US" sz="20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35881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Глинка</a:t>
            </a:r>
          </a:p>
        </p:txBody>
      </p:sp>
      <p:sp>
        <p:nvSpPr>
          <p:cNvPr id="78" name="TextBox 77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56494" y="622146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Моцарт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Блок-схема: знак завершения 67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Блок-схема: знак завершения 68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Блок-схема: знак завершения 71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8100392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2" name="4-конечная звезда 6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5" name="4-конечная звезда 64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4-конечная звезда 65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7432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D5F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8" grpId="0" animBg="1"/>
      <p:bldP spid="36" grpId="0"/>
      <p:bldP spid="70" grpId="0"/>
      <p:bldP spid="70" grpId="1"/>
      <p:bldP spid="70" grpId="2"/>
      <p:bldP spid="74" grpId="0"/>
      <p:bldP spid="74" grpId="1"/>
      <p:bldP spid="77" grpId="0"/>
      <p:bldP spid="77" grpId="1"/>
      <p:bldP spid="77" grpId="2"/>
      <p:bldP spid="77" grpId="3"/>
      <p:bldP spid="78" grpId="0"/>
      <p:bldP spid="78" grpId="1"/>
      <p:bldP spid="78" grpId="2"/>
      <p:bldP spid="78" grpId="3"/>
      <p:bldP spid="68" grpId="0" animBg="1"/>
      <p:bldP spid="69" grpId="0" animBg="1"/>
      <p:bldP spid="72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6698390" y="778453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>
            <a:off x="1043608" y="4581128"/>
            <a:ext cx="8100392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187624" y="4365104"/>
            <a:ext cx="6858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33CC"/>
                </a:solidFill>
                <a:latin typeface="Gabriola" panose="04040605051002020D02" pitchFamily="82" charset="0"/>
                <a:cs typeface="Arial" pitchFamily="34" charset="0"/>
              </a:rPr>
              <a:t>На  каком  инструменте  играл   Орфей – в древнегреческой мифологии  легендарный  певец  и  музыкант?</a:t>
            </a: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арфа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6187277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флейта</a:t>
            </a:r>
            <a:endParaRPr lang="en-US" sz="20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5135881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лира</a:t>
            </a:r>
          </a:p>
        </p:txBody>
      </p:sp>
      <p:sp>
        <p:nvSpPr>
          <p:cNvPr id="78" name="TextBox 77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56494" y="622146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скрипка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Блок-схема: знак завершения 67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Блок-схема: знак завершения 68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Блок-схема: знак завершения 71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0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2" name="4-конечная звезда 6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5" name="4-конечная звезда 64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4-конечная звезда 65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495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D5F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7" grpId="0" animBg="1"/>
      <p:bldP spid="36" grpId="0"/>
      <p:bldP spid="70" grpId="0"/>
      <p:bldP spid="70" grpId="1"/>
      <p:bldP spid="70" grpId="2"/>
      <p:bldP spid="70" grpId="3"/>
      <p:bldP spid="74" grpId="0"/>
      <p:bldP spid="74" grpId="1"/>
      <p:bldP spid="74" grpId="2"/>
      <p:bldP spid="77" grpId="0"/>
      <p:bldP spid="77" grpId="1"/>
      <p:bldP spid="78" grpId="0"/>
      <p:bldP spid="78" grpId="1"/>
      <p:bldP spid="78" grpId="2"/>
      <p:bldP spid="78" grpId="3"/>
      <p:bldP spid="68" grpId="0" animBg="1"/>
      <p:bldP spid="69" grpId="0" animBg="1"/>
      <p:bldP spid="72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6718095" y="573255"/>
            <a:ext cx="2170781" cy="223241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 flipH="1">
            <a:off x="-396553" y="4581128"/>
            <a:ext cx="8496943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228115" y="4295457"/>
            <a:ext cx="6858000" cy="1168539"/>
          </a:xfrm>
          <a:prstGeom prst="flowChartMagneticTape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Кто явился основателем оркестра русских народных инструментов?</a:t>
            </a: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3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Глинка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3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6" y="6187277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Чайковский</a:t>
            </a:r>
            <a:endParaRPr lang="en-US" sz="20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4" name="правильный ответ.wav"/>
            </a:hlinkClick>
          </p:cNvPr>
          <p:cNvSpPr txBox="1"/>
          <p:nvPr/>
        </p:nvSpPr>
        <p:spPr>
          <a:xfrm>
            <a:off x="5135881" y="5529894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Андреев</a:t>
            </a:r>
          </a:p>
        </p:txBody>
      </p:sp>
      <p:sp>
        <p:nvSpPr>
          <p:cNvPr id="78" name="TextBox 77">
            <a:hlinkClick r:id="" action="ppaction://noaction">
              <a:snd r:embed="rId3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56494" y="622146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Прокофьев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58508" y="1871017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087041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2303065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2519089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2735113"/>
            <a:ext cx="1889956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58508" y="2951137"/>
            <a:ext cx="1889956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58508" y="3167161"/>
            <a:ext cx="1889956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58508" y="3383185"/>
            <a:ext cx="1889956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58508" y="3599209"/>
            <a:ext cx="1889956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Блок-схема: знак завершения 67">
            <a:hlinkClick r:id="" action="ppaction://noaction">
              <a:snd r:embed="rId5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rgbClr val="0C69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Блок-схема: знак завершения 68">
            <a:hlinkClick r:id="" action="ppaction://noaction">
              <a:snd r:embed="rId6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rgbClr val="0C69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Блок-схема: знак завершения 71">
            <a:hlinkClick r:id="" action="ppaction://noaction">
              <a:snd r:embed="rId7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rgbClr val="0C69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Штриховая стрелка вправо 72">
            <a:hlinkClick r:id="" action="ppaction://hlinkshowjump?jump=nextslide">
              <a:snd r:embed="rId8" name="Кто хочет стать миллионером – Конец игры (www.petamusic.ru) (Trimmed).wav"/>
            </a:hlinkClick>
          </p:cNvPr>
          <p:cNvSpPr/>
          <p:nvPr/>
        </p:nvSpPr>
        <p:spPr>
          <a:xfrm>
            <a:off x="8493330" y="6490353"/>
            <a:ext cx="401747" cy="288032"/>
          </a:xfrm>
          <a:prstGeom prst="stripedRightArrow">
            <a:avLst/>
          </a:prstGeom>
          <a:solidFill>
            <a:srgbClr val="0C69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100392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2" name="4-конечная звезда 6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5" name="4-конечная звезда 64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4-конечная звезда 65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8924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10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6" dur="225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4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0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20" grpId="0" animBg="1"/>
      <p:bldP spid="36" grpId="0"/>
      <p:bldP spid="70" grpId="0"/>
      <p:bldP spid="70" grpId="1"/>
      <p:bldP spid="70" grpId="2"/>
      <p:bldP spid="74" grpId="0"/>
      <p:bldP spid="74" grpId="1"/>
      <p:bldP spid="74" grpId="2"/>
      <p:bldP spid="74" grpId="3"/>
      <p:bldP spid="77" grpId="0"/>
      <p:bldP spid="77" grpId="1"/>
      <p:bldP spid="78" grpId="0"/>
      <p:bldP spid="78" grpId="1"/>
      <p:bldP spid="78" grpId="2"/>
      <p:bldP spid="78" grpId="3"/>
      <p:bldP spid="68" grpId="0" animBg="1"/>
      <p:bldP spid="69" grpId="0" animBg="1"/>
      <p:bldP spid="72" grpId="0" animBg="1"/>
      <p:bldP spid="73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14414" y="2214554"/>
            <a:ext cx="685804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8556548" y="6362867"/>
            <a:ext cx="401747" cy="288032"/>
          </a:xfrm>
          <a:prstGeom prst="stripedRightArrow">
            <a:avLst/>
          </a:prstGeom>
          <a:solidFill>
            <a:srgbClr val="0C69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420888"/>
            <a:ext cx="6955017" cy="7782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Молодцы!</a:t>
            </a:r>
            <a:endParaRPr lang="ru-RU" sz="5400" b="1" i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B9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build="p"/>
      <p:bldP spid="7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261" y="1556792"/>
            <a:ext cx="18755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Инструкция:</a:t>
            </a:r>
            <a:endParaRPr lang="ru-RU" sz="20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2633" y="-171400"/>
            <a:ext cx="8136672" cy="1800200"/>
          </a:xfrm>
          <a:prstGeom prst="rect">
            <a:avLst/>
          </a:prstGeom>
          <a:ln>
            <a:noFill/>
          </a:ln>
        </p:spPr>
        <p:txBody>
          <a:bodyPr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Интерактивная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«Музыкальные инструменты</a:t>
            </a:r>
            <a:r>
              <a:rPr lang="ru-RU" sz="3600" b="1" i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Times New Roman" pitchFamily="18" charset="0"/>
              </a:rPr>
              <a:t>»</a:t>
            </a:r>
            <a:endParaRPr lang="ru-RU" sz="3600" b="1" i="1" dirty="0">
              <a:ln w="11430">
                <a:solidFill>
                  <a:schemeClr val="tx1"/>
                </a:solidFill>
              </a:ln>
              <a:solidFill>
                <a:schemeClr val="tx2">
                  <a:lumMod val="9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809" y="2132856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    Мультимедийная </a:t>
            </a:r>
            <a:r>
              <a:rPr lang="ru-RU" sz="1600" i="1" dirty="0"/>
              <a:t> </a:t>
            </a:r>
            <a:r>
              <a:rPr lang="ru-RU" sz="1600" i="1" dirty="0" smtClean="0"/>
              <a:t>игра  «Музыкальные инструменты» построена по принципу телевизионной игры «Кто хочет стать миллионером».</a:t>
            </a:r>
          </a:p>
          <a:p>
            <a:pPr algn="just"/>
            <a:r>
              <a:rPr lang="ru-RU" sz="1600" i="1" dirty="0"/>
              <a:t> </a:t>
            </a:r>
            <a:r>
              <a:rPr lang="ru-RU" sz="1600" i="1" dirty="0" smtClean="0"/>
              <a:t>   Чтобы начать игру, перейдите по стрелке           и кликните на  первый  вопрос (с соответствующей суммой баллов), выделенный прозрачной полосой.</a:t>
            </a:r>
          </a:p>
          <a:p>
            <a:pPr algn="just"/>
            <a:r>
              <a:rPr lang="ru-RU" sz="1600" i="1" dirty="0" smtClean="0"/>
              <a:t>   Далее переход к следующему вопросу осуществляется  двойным кликом  по вопросу:</a:t>
            </a:r>
          </a:p>
          <a:p>
            <a:pPr algn="just"/>
            <a:r>
              <a:rPr lang="ru-RU" sz="1600" i="1" dirty="0" smtClean="0"/>
              <a:t>                                                     ,                                                  и т. д.</a:t>
            </a:r>
          </a:p>
          <a:p>
            <a:pPr algn="just"/>
            <a:r>
              <a:rPr lang="ru-RU" sz="1600" i="1" dirty="0" smtClean="0"/>
              <a:t>                                                   </a:t>
            </a:r>
          </a:p>
          <a:p>
            <a:pPr algn="just"/>
            <a:r>
              <a:rPr lang="ru-RU" sz="1600" i="1" dirty="0" smtClean="0"/>
              <a:t>   На экране появится </a:t>
            </a:r>
            <a:r>
              <a:rPr lang="ru-RU" sz="1600" i="1" dirty="0"/>
              <a:t> </a:t>
            </a:r>
            <a:r>
              <a:rPr lang="ru-RU" sz="1600" i="1" dirty="0" smtClean="0"/>
              <a:t>очередной вопрос и четыре варианта ответов. Если выбран правильный ответ – слово изменит цвет  (красный) , неправильные варианты  ответов исчезнут.  </a:t>
            </a:r>
          </a:p>
          <a:p>
            <a:pPr algn="just"/>
            <a:endParaRPr lang="ru-RU" sz="1600" i="1" dirty="0"/>
          </a:p>
          <a:p>
            <a:pPr algn="just"/>
            <a:endParaRPr lang="ru-RU" sz="1600" i="1" dirty="0" smtClean="0"/>
          </a:p>
          <a:p>
            <a:pPr algn="just"/>
            <a:endParaRPr lang="ru-RU" sz="1600" i="1" dirty="0"/>
          </a:p>
          <a:p>
            <a:pPr algn="just"/>
            <a:endParaRPr lang="ru-RU" sz="1600" i="1" dirty="0" smtClean="0"/>
          </a:p>
          <a:p>
            <a:pPr algn="just"/>
            <a:r>
              <a:rPr lang="ru-RU" sz="1600" i="1" dirty="0"/>
              <a:t> </a:t>
            </a:r>
            <a:r>
              <a:rPr lang="ru-RU" sz="1600" i="1" dirty="0" smtClean="0"/>
              <a:t> </a:t>
            </a:r>
            <a:r>
              <a:rPr lang="ru-RU" sz="1600" i="1" dirty="0" smtClean="0">
                <a:solidFill>
                  <a:srgbClr val="0C69E6"/>
                </a:solidFill>
              </a:rPr>
              <a:t>Возможно использовать подсказки, кликнув на  выбранную :</a:t>
            </a:r>
          </a:p>
          <a:p>
            <a:pPr algn="just"/>
            <a:endParaRPr lang="ru-RU" sz="1600" i="1" dirty="0" smtClean="0">
              <a:solidFill>
                <a:srgbClr val="0C69E6"/>
              </a:solidFill>
            </a:endParaRPr>
          </a:p>
          <a:p>
            <a:pPr algn="just"/>
            <a:r>
              <a:rPr lang="ru-RU" sz="1600" i="1" dirty="0">
                <a:solidFill>
                  <a:srgbClr val="0C69E6"/>
                </a:solidFill>
              </a:rPr>
              <a:t> </a:t>
            </a:r>
            <a:r>
              <a:rPr lang="ru-RU" sz="1600" i="1" dirty="0" smtClean="0">
                <a:solidFill>
                  <a:srgbClr val="0C69E6"/>
                </a:solidFill>
              </a:rPr>
              <a:t>    В презентацию внедрены музыкальные файлы, которые внесут оживление и          настроение в предлагаемую игру.            Желаем успеха!</a:t>
            </a:r>
          </a:p>
          <a:p>
            <a:pPr algn="just"/>
            <a:r>
              <a:rPr lang="ru-RU" sz="1600" i="1" dirty="0">
                <a:solidFill>
                  <a:srgbClr val="0C69E6"/>
                </a:solidFill>
              </a:rPr>
              <a:t> </a:t>
            </a:r>
            <a:r>
              <a:rPr lang="ru-RU" sz="1600" i="1" dirty="0" smtClean="0">
                <a:solidFill>
                  <a:srgbClr val="0C69E6"/>
                </a:solidFill>
              </a:rPr>
              <a:t> </a:t>
            </a:r>
            <a:endParaRPr lang="ru-RU" sz="1600" i="1" dirty="0">
              <a:solidFill>
                <a:srgbClr val="0C69E6"/>
              </a:solidFill>
            </a:endParaRPr>
          </a:p>
        </p:txBody>
      </p:sp>
      <p:sp>
        <p:nvSpPr>
          <p:cNvPr id="40" name="Штриховая стрелка вправо 39"/>
          <p:cNvSpPr/>
          <p:nvPr/>
        </p:nvSpPr>
        <p:spPr>
          <a:xfrm>
            <a:off x="5036883" y="2736917"/>
            <a:ext cx="369676" cy="216024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7487561" y="2952941"/>
            <a:ext cx="1173743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Блок-схема: сохраненные данные 74"/>
          <p:cNvSpPr/>
          <p:nvPr/>
        </p:nvSpPr>
        <p:spPr>
          <a:xfrm>
            <a:off x="3555707" y="4488255"/>
            <a:ext cx="3201575" cy="312713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3416797" y="4409497"/>
            <a:ext cx="3479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С чего начинается музыка?</a:t>
            </a:r>
            <a:endParaRPr lang="ru-RU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77" name="Блок-схема: знак завершения 76"/>
          <p:cNvSpPr/>
          <p:nvPr/>
        </p:nvSpPr>
        <p:spPr>
          <a:xfrm>
            <a:off x="3557312" y="4958024"/>
            <a:ext cx="1546455" cy="216024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А:       </a:t>
            </a:r>
            <a:endParaRPr lang="ru-RU" sz="14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2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3773548" y="4909047"/>
            <a:ext cx="1230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srgbClr val="0033CC"/>
                </a:solidFill>
              </a:rPr>
              <a:t> </a:t>
            </a:r>
            <a:r>
              <a:rPr lang="ru-RU" sz="1200" i="1" dirty="0" smtClean="0">
                <a:solidFill>
                  <a:srgbClr val="0033CC"/>
                </a:solidFill>
              </a:rPr>
              <a:t>    со вздоха</a:t>
            </a:r>
            <a:endParaRPr lang="ru-RU" sz="1200" i="1" dirty="0">
              <a:solidFill>
                <a:srgbClr val="0033CC"/>
              </a:solidFill>
            </a:endParaRPr>
          </a:p>
        </p:txBody>
      </p:sp>
      <p:sp>
        <p:nvSpPr>
          <p:cNvPr id="79" name="Блок-схема: знак завершения 78"/>
          <p:cNvSpPr/>
          <p:nvPr/>
        </p:nvSpPr>
        <p:spPr>
          <a:xfrm>
            <a:off x="5250019" y="4961124"/>
            <a:ext cx="1546455" cy="216024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А:       </a:t>
            </a:r>
            <a:endParaRPr lang="ru-RU" sz="1400" i="1" dirty="0">
              <a:solidFill>
                <a:srgbClr val="0033CC"/>
              </a:solidFill>
            </a:endParaRPr>
          </a:p>
        </p:txBody>
      </p:sp>
      <p:sp>
        <p:nvSpPr>
          <p:cNvPr id="80" name="TextBox 79">
            <a:hlinkClick r:id="" action="ppaction://noaction">
              <a:snd r:embed="rId2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466255" y="4912147"/>
            <a:ext cx="1230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srgbClr val="0033CC"/>
                </a:solidFill>
              </a:rPr>
              <a:t> </a:t>
            </a:r>
            <a:r>
              <a:rPr lang="ru-RU" sz="1200" i="1" dirty="0" smtClean="0">
                <a:solidFill>
                  <a:srgbClr val="0033CC"/>
                </a:solidFill>
              </a:rPr>
              <a:t>    с тишины</a:t>
            </a:r>
            <a:endParaRPr lang="ru-RU" sz="1200" i="1" dirty="0">
              <a:solidFill>
                <a:srgbClr val="0033CC"/>
              </a:solidFill>
            </a:endParaRPr>
          </a:p>
        </p:txBody>
      </p:sp>
      <p:sp>
        <p:nvSpPr>
          <p:cNvPr id="81" name="Блок-схема: знак завершения 80"/>
          <p:cNvSpPr/>
          <p:nvPr/>
        </p:nvSpPr>
        <p:spPr>
          <a:xfrm>
            <a:off x="3580616" y="5275571"/>
            <a:ext cx="1546455" cy="216024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А:       </a:t>
            </a:r>
            <a:endParaRPr lang="ru-RU" sz="1400" i="1" dirty="0">
              <a:solidFill>
                <a:srgbClr val="0033CC"/>
              </a:solidFill>
            </a:endParaRPr>
          </a:p>
        </p:txBody>
      </p:sp>
      <p:sp>
        <p:nvSpPr>
          <p:cNvPr id="82" name="TextBox 81">
            <a:hlinkClick r:id="" action="ppaction://noaction">
              <a:snd r:embed="rId2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3796852" y="5226594"/>
            <a:ext cx="1230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srgbClr val="0033CC"/>
                </a:solidFill>
              </a:rPr>
              <a:t> </a:t>
            </a:r>
            <a:r>
              <a:rPr lang="ru-RU" sz="1200" i="1" dirty="0" smtClean="0">
                <a:solidFill>
                  <a:srgbClr val="0033CC"/>
                </a:solidFill>
              </a:rPr>
              <a:t>    с  поклона</a:t>
            </a:r>
            <a:endParaRPr lang="ru-RU" sz="1200" i="1" dirty="0">
              <a:solidFill>
                <a:srgbClr val="0033CC"/>
              </a:solidFill>
            </a:endParaRPr>
          </a:p>
        </p:txBody>
      </p:sp>
      <p:sp>
        <p:nvSpPr>
          <p:cNvPr id="83" name="Блок-схема: знак завершения 82"/>
          <p:cNvSpPr/>
          <p:nvPr/>
        </p:nvSpPr>
        <p:spPr>
          <a:xfrm>
            <a:off x="5260205" y="5254362"/>
            <a:ext cx="1546455" cy="216024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А:       </a:t>
            </a:r>
            <a:endParaRPr lang="ru-RU" sz="1400" i="1" dirty="0">
              <a:solidFill>
                <a:srgbClr val="0033CC"/>
              </a:solidFill>
            </a:endParaRPr>
          </a:p>
        </p:txBody>
      </p:sp>
      <p:sp>
        <p:nvSpPr>
          <p:cNvPr id="84" name="TextBox 83">
            <a:hlinkClick r:id="" action="ppaction://noaction">
              <a:snd r:embed="rId2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466255" y="5226268"/>
            <a:ext cx="1446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solidFill>
                  <a:srgbClr val="0033CC"/>
                </a:solidFill>
              </a:rPr>
              <a:t> </a:t>
            </a:r>
            <a:r>
              <a:rPr lang="ru-RU" sz="1000" i="1" dirty="0" smtClean="0">
                <a:solidFill>
                  <a:srgbClr val="0033CC"/>
                </a:solidFill>
              </a:rPr>
              <a:t>  с аплодисментов</a:t>
            </a:r>
            <a:endParaRPr lang="ru-RU" sz="1000" i="1" dirty="0">
              <a:solidFill>
                <a:srgbClr val="0033CC"/>
              </a:solidFill>
            </a:endParaRPr>
          </a:p>
        </p:txBody>
      </p:sp>
      <p:sp>
        <p:nvSpPr>
          <p:cNvPr id="85" name="Блок-схема: знак завершения 84"/>
          <p:cNvSpPr/>
          <p:nvPr/>
        </p:nvSpPr>
        <p:spPr>
          <a:xfrm>
            <a:off x="6920855" y="5327662"/>
            <a:ext cx="1169818" cy="163933"/>
          </a:xfrm>
          <a:prstGeom prst="flowChartTerminator">
            <a:avLst/>
          </a:prstGeom>
          <a:solidFill>
            <a:srgbClr val="0C69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sz="1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Блок-схема: знак завершения 85"/>
          <p:cNvSpPr/>
          <p:nvPr/>
        </p:nvSpPr>
        <p:spPr>
          <a:xfrm>
            <a:off x="6932290" y="5589239"/>
            <a:ext cx="1169818" cy="163933"/>
          </a:xfrm>
          <a:prstGeom prst="flowChartTerminator">
            <a:avLst/>
          </a:prstGeom>
          <a:solidFill>
            <a:srgbClr val="0C69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sz="1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Блок-схема: знак завершения 86"/>
          <p:cNvSpPr/>
          <p:nvPr/>
        </p:nvSpPr>
        <p:spPr>
          <a:xfrm>
            <a:off x="6932290" y="5843776"/>
            <a:ext cx="1169818" cy="163933"/>
          </a:xfrm>
          <a:prstGeom prst="flowChartTerminator">
            <a:avLst/>
          </a:prstGeom>
          <a:solidFill>
            <a:srgbClr val="0C69E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sz="1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Штриховая стрелка вправо 87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8460432" y="6450453"/>
            <a:ext cx="401747" cy="288032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467544" y="3479429"/>
            <a:ext cx="1080120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Блок-схема: знак завершения 24"/>
          <p:cNvSpPr/>
          <p:nvPr/>
        </p:nvSpPr>
        <p:spPr>
          <a:xfrm>
            <a:off x="1907704" y="3479404"/>
            <a:ext cx="1152128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75556" y="3609532"/>
            <a:ext cx="432048" cy="2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943815" y="3598346"/>
            <a:ext cx="432048" cy="2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3590177" y="3501995"/>
            <a:ext cx="108079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4888148" y="3499617"/>
            <a:ext cx="1255477" cy="196083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614280" y="3633837"/>
            <a:ext cx="432048" cy="20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980567" y="3633837"/>
            <a:ext cx="432048" cy="20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8688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  <p:bldP spid="76" grpId="0"/>
      <p:bldP spid="78" grpId="0"/>
      <p:bldP spid="78" grpId="1"/>
      <p:bldP spid="78" grpId="2"/>
      <p:bldP spid="78" grpId="3"/>
      <p:bldP spid="80" grpId="0"/>
      <p:bldP spid="80" grpId="1"/>
      <p:bldP spid="80" grpId="2"/>
      <p:bldP spid="80" grpId="3"/>
      <p:bldP spid="82" grpId="0"/>
      <p:bldP spid="82" grpId="1"/>
      <p:bldP spid="82" grpId="2"/>
      <p:bldP spid="82" grpId="3"/>
      <p:bldP spid="84" grpId="0"/>
      <p:bldP spid="84" grpId="1"/>
      <p:bldP spid="84" grpId="2"/>
      <p:bldP spid="84" grpId="3"/>
      <p:bldP spid="88" grpId="0" animBg="1"/>
      <p:bldP spid="25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Блок-схема: знак завершения 24"/>
          <p:cNvSpPr/>
          <p:nvPr/>
        </p:nvSpPr>
        <p:spPr>
          <a:xfrm>
            <a:off x="6768073" y="3593900"/>
            <a:ext cx="2016224" cy="221333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 flipH="1">
            <a:off x="0" y="4581128"/>
            <a:ext cx="8100392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177477" y="4509120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Сколько струн у скрипки?</a:t>
            </a:r>
            <a:endParaRPr lang="ru-RU" sz="36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8100392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856895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38518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460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1" y="6421524"/>
            <a:ext cx="460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90722" y="5484308"/>
            <a:ext cx="285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3</a:t>
            </a:r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95551" y="6154084"/>
            <a:ext cx="285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33CC"/>
                </a:solidFill>
              </a:rPr>
              <a:t>6</a:t>
            </a:r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4860139" y="6154084"/>
            <a:ext cx="285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7</a:t>
            </a:r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4838517" y="5484308"/>
            <a:ext cx="285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33CC"/>
                </a:solidFill>
              </a:rPr>
              <a:t>4</a:t>
            </a:r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44" name="Блок-схема: знак завершения 43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Блок-схема: знак завершения 44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знак завершения 45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18691197">
            <a:off x="2604555" y="1113428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9" name="4-конечная звезда 68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3" name="4-конечная звезда 72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4-конечная звезда 74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3C8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0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1" dur="2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/>
      <p:bldP spid="54" grpId="0" animBg="1"/>
      <p:bldP spid="54" grpId="1" animBg="1"/>
      <p:bldP spid="70" grpId="0"/>
      <p:bldP spid="70" grpId="1"/>
      <p:bldP spid="70" grpId="2"/>
      <p:bldP spid="74" grpId="0"/>
      <p:bldP spid="74" grpId="1"/>
      <p:bldP spid="74" grpId="2"/>
      <p:bldP spid="74" grpId="3"/>
      <p:bldP spid="77" grpId="0"/>
      <p:bldP spid="77" grpId="1"/>
      <p:bldP spid="77" grpId="2"/>
      <p:bldP spid="77" grpId="3"/>
      <p:bldP spid="78" grpId="0"/>
      <p:bldP spid="78" grpId="2"/>
      <p:bldP spid="44" grpId="0" animBg="1"/>
      <p:bldP spid="45" grpId="0" animBg="1"/>
      <p:bldP spid="46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>
          <a:xfrm>
            <a:off x="6787890" y="3383185"/>
            <a:ext cx="2001415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>
            <a:off x="1043608" y="4581128"/>
            <a:ext cx="8100392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194286" y="4581128"/>
            <a:ext cx="6858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C69E6"/>
                </a:solidFill>
                <a:latin typeface="Gabriola" panose="04040605051002020D02" pitchFamily="82" charset="0"/>
                <a:cs typeface="Arial" pitchFamily="34" charset="0"/>
              </a:rPr>
              <a:t>Какой инструмент является струнно-смычковым?</a:t>
            </a:r>
            <a:endParaRPr lang="ru-RU" sz="3000" b="1" i="1" dirty="0">
              <a:solidFill>
                <a:srgbClr val="0C69E6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0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632246" y="5529862"/>
            <a:ext cx="28578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фагот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1568052" y="6150533"/>
            <a:ext cx="285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33CC"/>
                </a:solidFill>
              </a:rPr>
              <a:t>      </a:t>
            </a:r>
            <a:r>
              <a:rPr lang="ru-RU" sz="2000" i="1" dirty="0" smtClean="0">
                <a:solidFill>
                  <a:srgbClr val="0033CC"/>
                </a:solidFill>
              </a:rPr>
              <a:t>виолончель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39127" y="5529862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лира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50542" y="619110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клавесин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74982" y="360508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Блок-схема: знак завершения 59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Блок-схема: знак завершения 60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Блок-схема: знак завершения 61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4-конечная звезда 67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4-конечная звезда 68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7" name="4-конечная звезда 46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6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5159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3C8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E1F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3" dur="225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1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4" grpId="0" animBg="1"/>
      <p:bldP spid="36" grpId="0"/>
      <p:bldP spid="54" grpId="0" animBg="1"/>
      <p:bldP spid="54" grpId="1" animBg="1"/>
      <p:bldP spid="70" grpId="0"/>
      <p:bldP spid="70" grpId="1"/>
      <p:bldP spid="70" grpId="2"/>
      <p:bldP spid="70" grpId="3"/>
      <p:bldP spid="74" grpId="0"/>
      <p:bldP spid="74" grpId="1"/>
      <p:bldP spid="77" grpId="0"/>
      <p:bldP spid="77" grpId="1"/>
      <p:bldP spid="77" grpId="2"/>
      <p:bldP spid="78" grpId="0"/>
      <p:bldP spid="78" grpId="1"/>
      <p:bldP spid="78" grpId="2"/>
      <p:bldP spid="78" grpId="3"/>
      <p:bldP spid="60" grpId="0" animBg="1"/>
      <p:bldP spid="61" grpId="0" animBg="1"/>
      <p:bldP spid="62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6773081" y="3167161"/>
            <a:ext cx="2016224" cy="21071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 flipH="1">
            <a:off x="0" y="4581128"/>
            <a:ext cx="8100392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99592" y="4581128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       Назовите великого итальянского скрипача   </a:t>
            </a:r>
            <a:r>
              <a:rPr lang="en-US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XIX </a:t>
            </a:r>
            <a:r>
              <a:rPr lang="ru-RU" sz="24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 века</a:t>
            </a:r>
            <a:endParaRPr lang="ru-RU" sz="24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856895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38518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460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1" y="6421524"/>
            <a:ext cx="460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90722" y="5545863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</a:t>
            </a:r>
            <a:r>
              <a:rPr lang="ru-RU" sz="2000" i="1" dirty="0" err="1" smtClean="0">
                <a:solidFill>
                  <a:srgbClr val="0033CC"/>
                </a:solidFill>
              </a:rPr>
              <a:t>Кристофори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68052" y="6202322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Страдивари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4891570" y="6192248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Пифагор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4891571" y="5533746"/>
            <a:ext cx="2826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Паганини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337787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3593900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Блок-схема: знак завершения 59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Блок-схема: знак завершения 60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Блок-схема: знак завершения 61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8100392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4-конечная звезда 65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2" name="4-конечная звезда 7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5" name="4-конечная звезда 74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9392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3C8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E1F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6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3" grpId="0" animBg="1"/>
      <p:bldP spid="36" grpId="0"/>
      <p:bldP spid="54" grpId="0" animBg="1"/>
      <p:bldP spid="54" grpId="1" animBg="1"/>
      <p:bldP spid="70" grpId="0" build="p"/>
      <p:bldP spid="70" grpId="1" build="allAtOnce"/>
      <p:bldP spid="70" grpId="2" build="allAtOnce"/>
      <p:bldP spid="70" grpId="3" build="allAtOnce"/>
      <p:bldP spid="74" grpId="0"/>
      <p:bldP spid="74" grpId="1"/>
      <p:bldP spid="74" grpId="2"/>
      <p:bldP spid="77" grpId="0"/>
      <p:bldP spid="77" grpId="1"/>
      <p:bldP spid="77" grpId="2"/>
      <p:bldP spid="77" grpId="3"/>
      <p:bldP spid="78" grpId="0"/>
      <p:bldP spid="78" grpId="1"/>
      <p:bldP spid="60" grpId="0" animBg="1"/>
      <p:bldP spid="61" grpId="0" animBg="1"/>
      <p:bldP spid="62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6773081" y="2951137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>
            <a:off x="1043608" y="4581128"/>
            <a:ext cx="8100392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363016" y="4369510"/>
            <a:ext cx="6858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C69E6"/>
                </a:solidFill>
                <a:latin typeface="Gabriola" panose="04040605051002020D02" pitchFamily="82" charset="0"/>
                <a:cs typeface="Arial" pitchFamily="34" charset="0"/>
              </a:rPr>
              <a:t>Предшественником какого инструмента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C69E6"/>
                </a:solidFill>
                <a:latin typeface="Gabriola" panose="04040605051002020D02" pitchFamily="82" charset="0"/>
                <a:cs typeface="Arial" pitchFamily="34" charset="0"/>
              </a:rPr>
              <a:t>был охотничий рог?</a:t>
            </a:r>
            <a:endParaRPr lang="ru-RU" sz="2600" b="1" i="1" dirty="0">
              <a:solidFill>
                <a:srgbClr val="0C69E6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90722" y="5535036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туба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68052" y="6150533"/>
            <a:ext cx="285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33CC"/>
                </a:solidFill>
              </a:rPr>
              <a:t>      </a:t>
            </a:r>
            <a:r>
              <a:rPr lang="ru-RU" sz="2000" i="1" dirty="0" smtClean="0">
                <a:solidFill>
                  <a:srgbClr val="0033CC"/>
                </a:solidFill>
              </a:rPr>
              <a:t>тромбон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5139127" y="5529862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валторна 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61641" y="6198796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труба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300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200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Блок-схема: знак завершения 61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знак завершения 62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знак завершения 63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0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0" name="4-конечная звезда 59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4-конечная звезда 60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1425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E1F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2" grpId="0" animBg="1"/>
      <p:bldP spid="36" grpId="0"/>
      <p:bldP spid="70" grpId="0"/>
      <p:bldP spid="70" grpId="1"/>
      <p:bldP spid="70" grpId="2"/>
      <p:bldP spid="70" grpId="3"/>
      <p:bldP spid="74" grpId="0"/>
      <p:bldP spid="74" grpId="1"/>
      <p:bldP spid="74" grpId="2"/>
      <p:bldP spid="77" grpId="0"/>
      <p:bldP spid="77" grpId="1"/>
      <p:bldP spid="78" grpId="0"/>
      <p:bldP spid="78" grpId="1"/>
      <p:bldP spid="78" grpId="2"/>
      <p:bldP spid="78" grpId="3"/>
      <p:bldP spid="62" grpId="0" animBg="1"/>
      <p:bldP spid="63" grpId="0" animBg="1"/>
      <p:bldP spid="64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6771518" y="2735113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5             1 000</a:t>
            </a:r>
            <a:endParaRPr lang="ru-RU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 flipH="1">
            <a:off x="-1" y="4598256"/>
            <a:ext cx="8100391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194286" y="4576614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 Кем </a:t>
            </a:r>
            <a:r>
              <a:rPr lang="ru-RU" sz="3200" b="1" i="1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был  Антонио </a:t>
            </a:r>
            <a:r>
              <a:rPr lang="ru-RU" sz="32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Страдивари?</a:t>
            </a:r>
            <a:endParaRPr lang="ru-RU" sz="32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endCxn id="33" idx="1"/>
          </p:cNvCxnSpPr>
          <p:nvPr/>
        </p:nvCxnSpPr>
        <p:spPr>
          <a:xfrm flipH="1">
            <a:off x="8100390" y="4897155"/>
            <a:ext cx="1043612" cy="13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700439" y="5459488"/>
            <a:ext cx="285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    изобретатель                 фортепиано</a:t>
            </a:r>
            <a:endParaRPr lang="ru-RU" sz="16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2521" y="6123306"/>
            <a:ext cx="285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      пианист </a:t>
            </a:r>
            <a:r>
              <a:rPr lang="en-US" sz="1600" i="1" dirty="0" smtClean="0">
                <a:solidFill>
                  <a:srgbClr val="0033CC"/>
                </a:solidFill>
              </a:rPr>
              <a:t>XVIII </a:t>
            </a:r>
          </a:p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века</a:t>
            </a:r>
            <a:endParaRPr lang="ru-RU" sz="1600" i="1" dirty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5135877" y="5453530"/>
            <a:ext cx="2857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i="1" dirty="0" smtClean="0">
                <a:solidFill>
                  <a:srgbClr val="0033CC"/>
                </a:solidFill>
              </a:rPr>
              <a:t>        мастер </a:t>
            </a:r>
          </a:p>
          <a:p>
            <a:pPr algn="ctr"/>
            <a:r>
              <a:rPr lang="ru-RU" sz="1500" i="1" dirty="0" smtClean="0">
                <a:solidFill>
                  <a:srgbClr val="0033CC"/>
                </a:solidFill>
              </a:rPr>
              <a:t>        скрипок </a:t>
            </a:r>
            <a:endParaRPr lang="ru-RU" sz="15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207980" y="6138695"/>
            <a:ext cx="2857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i="1" dirty="0" smtClean="0">
                <a:solidFill>
                  <a:srgbClr val="0033CC"/>
                </a:solidFill>
              </a:rPr>
              <a:t>     итальянский  </a:t>
            </a:r>
          </a:p>
          <a:p>
            <a:pPr algn="ctr"/>
            <a:r>
              <a:rPr lang="ru-RU" sz="1500" i="1" dirty="0" smtClean="0">
                <a:solidFill>
                  <a:srgbClr val="0033CC"/>
                </a:solidFill>
              </a:rPr>
              <a:t>      скрипач</a:t>
            </a:r>
            <a:endParaRPr lang="ru-RU" sz="1500" i="1" dirty="0">
              <a:solidFill>
                <a:srgbClr val="0033CC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9645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31805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300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361259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33965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знак завершения 62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знак завершения 63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лок-схема: знак завершения 64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8" name="4-конечная звезда 57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1" name="4-конечная звезда 60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4-конечная звезда 61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96944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1" grpId="0" animBg="1"/>
      <p:bldP spid="36" grpId="0"/>
      <p:bldP spid="70" grpId="0"/>
      <p:bldP spid="70" grpId="1"/>
      <p:bldP spid="70" grpId="2"/>
      <p:bldP spid="70" grpId="3"/>
      <p:bldP spid="74" grpId="0"/>
      <p:bldP spid="74" grpId="1"/>
      <p:bldP spid="74" grpId="2"/>
      <p:bldP spid="74" grpId="3"/>
      <p:bldP spid="77" grpId="0"/>
      <p:bldP spid="77" grpId="1"/>
      <p:bldP spid="78" grpId="0"/>
      <p:bldP spid="78" grpId="1"/>
      <p:bldP spid="78" grpId="2"/>
      <p:bldP spid="63" grpId="0" animBg="1"/>
      <p:bldP spid="64" grpId="0" animBg="1"/>
      <p:bldP spid="65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58508" y="230306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Блок-схема: знак завершения 25"/>
          <p:cNvSpPr/>
          <p:nvPr/>
        </p:nvSpPr>
        <p:spPr>
          <a:xfrm>
            <a:off x="6780270" y="2519089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>
            <a:off x="1039828" y="4581128"/>
            <a:ext cx="8428716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076942" y="4621121"/>
            <a:ext cx="685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Самый низкий по тембру деревянно-духовой инструмент?</a:t>
            </a:r>
            <a:endParaRPr lang="ru-RU" sz="26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33439" y="5554091"/>
            <a:ext cx="28578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флейта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5" name="правильный ответ.wav"/>
            </a:hlinkClick>
          </p:cNvPr>
          <p:cNvSpPr txBox="1"/>
          <p:nvPr/>
        </p:nvSpPr>
        <p:spPr>
          <a:xfrm>
            <a:off x="1550405" y="621987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фагот</a:t>
            </a:r>
            <a:endParaRPr lang="en-US" sz="20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24722" y="5545863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 кларнет 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4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61641" y="6230323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гобой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знак завершения 62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знак завершения 63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лок-схема: знак завершения 64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0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8" name="4-конечная звезда 57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1" name="4-конечная звезда 60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4-конечная звезда 61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3734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D3F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6" grpId="0" animBg="1"/>
      <p:bldP spid="36" grpId="0"/>
      <p:bldP spid="70" grpId="0"/>
      <p:bldP spid="70" grpId="1"/>
      <p:bldP spid="70" grpId="2"/>
      <p:bldP spid="70" grpId="3"/>
      <p:bldP spid="74" grpId="0"/>
      <p:bldP spid="74" grpId="1"/>
      <p:bldP spid="77" grpId="0"/>
      <p:bldP spid="77" grpId="1"/>
      <p:bldP spid="77" grpId="2"/>
      <p:bldP spid="78" grpId="0"/>
      <p:bldP spid="78" grpId="1"/>
      <p:bldP spid="78" grpId="2"/>
      <p:bldP spid="78" grpId="3"/>
      <p:bldP spid="63" grpId="0" animBg="1"/>
      <p:bldP spid="64" grpId="0" animBg="1"/>
      <p:bldP spid="65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" action="ppaction://hlinkshowjump?jump=nextslide">
              <a:snd r:embed="rId3" name="Кто хочет стать миллионером – переход к 9-му вопросу (www.petamusic.ru) (Trimmed).wav"/>
            </a:hlinkClick>
          </p:cNvPr>
          <p:cNvSpPr/>
          <p:nvPr/>
        </p:nvSpPr>
        <p:spPr>
          <a:xfrm>
            <a:off x="6858508" y="208704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666156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	32 000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508" y="187101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122294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	125 000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6773081" y="2303065"/>
            <a:ext cx="2016224" cy="216024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7                4 000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165" y="77845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4	500 000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100692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3	250 000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43896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	64 000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562429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</a:t>
            </a:r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сохраненные данные 32"/>
          <p:cNvSpPr/>
          <p:nvPr/>
        </p:nvSpPr>
        <p:spPr>
          <a:xfrm flipH="1">
            <a:off x="-324544" y="4576614"/>
            <a:ext cx="8424934" cy="625425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194286" y="4576614"/>
            <a:ext cx="685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3399"/>
                </a:solidFill>
                <a:latin typeface="Gabriola" panose="04040605051002020D02" pitchFamily="82" charset="0"/>
                <a:cs typeface="Arial" pitchFamily="34" charset="0"/>
              </a:rPr>
              <a:t>  Какой медно-духовой инструмент имеет выдвижную кулису?</a:t>
            </a:r>
            <a:endParaRPr lang="ru-RU" sz="2600" b="1" i="1" dirty="0">
              <a:solidFill>
                <a:srgbClr val="003399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535023" y="5529894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0" y="5745918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718036" y="5745918"/>
            <a:ext cx="1425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99660" y="6415694"/>
            <a:ext cx="1444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0" y="6421524"/>
            <a:ext cx="1535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535022" y="6199670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50542" y="6202321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>
                <a:solidFill>
                  <a:srgbClr val="FF0000"/>
                </a:solidFill>
              </a:rPr>
              <a:t>С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35882" y="5535852"/>
            <a:ext cx="2861141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r>
              <a:rPr lang="ru-RU" sz="3200" i="1" dirty="0" smtClean="0">
                <a:solidFill>
                  <a:srgbClr val="FF0000"/>
                </a:solidFill>
              </a:rPr>
              <a:t>:       </a:t>
            </a:r>
            <a:endParaRPr lang="ru-RU" sz="3200" i="1" dirty="0">
              <a:solidFill>
                <a:srgbClr val="0033CC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96164" y="5745918"/>
            <a:ext cx="750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392922" y="6418345"/>
            <a:ext cx="757620" cy="3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hlinkClick r:id="" action="ppaction://noaction">
              <a:snd r:embed="rId4" name="правильный ответ.wav"/>
            </a:hlinkClick>
          </p:cNvPr>
          <p:cNvSpPr txBox="1"/>
          <p:nvPr/>
        </p:nvSpPr>
        <p:spPr>
          <a:xfrm>
            <a:off x="1533439" y="5554091"/>
            <a:ext cx="28578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тромбон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4" name="TextBox 73">
            <a:hlinkClick r:id="" action="ppaction://noaction">
              <a:snd r:embed="rId5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1550405" y="6219879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труба</a:t>
            </a:r>
            <a:endParaRPr lang="en-US" sz="2000" i="1" dirty="0" smtClean="0">
              <a:solidFill>
                <a:srgbClr val="0033CC"/>
              </a:solidFill>
            </a:endParaRPr>
          </a:p>
        </p:txBody>
      </p:sp>
      <p:sp>
        <p:nvSpPr>
          <p:cNvPr id="77" name="TextBox 76">
            <a:hlinkClick r:id="" action="ppaction://noaction">
              <a:snd r:embed="rId5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24722" y="5545863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   валторна 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78" name="TextBox 77">
            <a:hlinkClick r:id="" action="ppaction://noaction">
              <a:snd r:embed="rId5" name="Кто хочет стать миллионером – неправильный ответ на 12-ый вопрос (www.petamusic.ru) (Trimmed).wav"/>
            </a:hlinkClick>
          </p:cNvPr>
          <p:cNvSpPr txBox="1"/>
          <p:nvPr/>
        </p:nvSpPr>
        <p:spPr>
          <a:xfrm>
            <a:off x="5161641" y="6230323"/>
            <a:ext cx="28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</a:rPr>
              <a:t>     туба</a:t>
            </a:r>
            <a:endParaRPr lang="ru-RU" sz="2000" i="1" dirty="0">
              <a:solidFill>
                <a:srgbClr val="0033CC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58508" y="251908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6                2 000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58508" y="2735113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5                1 000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58508" y="2951137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4                500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508" y="3167161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3                300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58508" y="3383185"/>
            <a:ext cx="201622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2                200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58508" y="3599209"/>
            <a:ext cx="2016224" cy="21602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1                100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знак завершения 62">
            <a:hlinkClick r:id="" action="ppaction://noaction">
              <a:snd r:embed="rId6" name="Кто хочет стать миллионером – 50 50 (www.petamusic.ru) (Trimmed).wav"/>
            </a:hlinkClick>
          </p:cNvPr>
          <p:cNvSpPr/>
          <p:nvPr/>
        </p:nvSpPr>
        <p:spPr>
          <a:xfrm>
            <a:off x="323528" y="1417931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50/50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знак завершения 63">
            <a:hlinkClick r:id="" action="ppaction://noaction">
              <a:snd r:embed="rId7" name="помощь зала.wav"/>
            </a:hlinkClick>
          </p:cNvPr>
          <p:cNvSpPr/>
          <p:nvPr/>
        </p:nvSpPr>
        <p:spPr>
          <a:xfrm>
            <a:off x="323528" y="2003390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помощь зала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лок-схема: знак завершения 64">
            <a:hlinkClick r:id="" action="ppaction://noaction">
              <a:snd r:embed="rId8" name="звонок другу.wav"/>
            </a:hlinkClick>
          </p:cNvPr>
          <p:cNvSpPr/>
          <p:nvPr/>
        </p:nvSpPr>
        <p:spPr>
          <a:xfrm>
            <a:off x="323528" y="2547279"/>
            <a:ext cx="1903441" cy="327865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вонок другу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100392" y="4893840"/>
            <a:ext cx="10436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594232" y="446869"/>
            <a:ext cx="3928208" cy="3440906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129441" y="1059950"/>
            <a:ext cx="2894623" cy="24967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18691197">
            <a:off x="2604556" y="1113429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музыкальные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4404192" y="68487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3025380">
            <a:off x="4192256" y="1091395"/>
            <a:ext cx="2329484" cy="14850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723510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инструменты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1" name="4-конечная звезда 60"/>
          <p:cNvSpPr/>
          <p:nvPr/>
        </p:nvSpPr>
        <p:spPr>
          <a:xfrm>
            <a:off x="2129302" y="368618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4-конечная звезда 61"/>
          <p:cNvSpPr/>
          <p:nvPr/>
        </p:nvSpPr>
        <p:spPr>
          <a:xfrm>
            <a:off x="8573281" y="5954646"/>
            <a:ext cx="216024" cy="201589"/>
          </a:xfrm>
          <a:prstGeom prst="star4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2" descr="G:\чужое\1отрисовки медок\муз ин-ты\музыкальные кластеры\0_90a99_dacbfb9c_L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3347864" y="692696"/>
            <a:ext cx="2516206" cy="25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436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BAF6"/>
                                      </p:to>
                                    </p:animClr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B8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D5F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1" repeatCount="15000" autoRev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6" presetClass="emph" presetSubtype="0" repeatCount="14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225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1" repeatCount="1400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6" presetClass="emph" presetSubtype="0" repeatCount="15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16" grpId="0" animBg="1"/>
      <p:bldP spid="36" grpId="0"/>
      <p:bldP spid="70" grpId="0"/>
      <p:bldP spid="70" grpId="1"/>
      <p:bldP spid="74" grpId="0"/>
      <p:bldP spid="74" grpId="1"/>
      <p:bldP spid="74" grpId="2"/>
      <p:bldP spid="74" grpId="3"/>
      <p:bldP spid="77" grpId="0"/>
      <p:bldP spid="77" grpId="1"/>
      <p:bldP spid="77" grpId="2"/>
      <p:bldP spid="78" grpId="0"/>
      <p:bldP spid="78" grpId="1"/>
      <p:bldP spid="78" grpId="2"/>
      <p:bldP spid="78" grpId="3"/>
      <p:bldP spid="63" grpId="0" animBg="1"/>
      <p:bldP spid="64" grpId="0" animBg="1"/>
      <p:bldP spid="65" grpId="0" animBg="1"/>
      <p:bldP spid="48" grpId="0" animBg="1"/>
    </p:bldLst>
  </p:timing>
</p:sld>
</file>

<file path=ppt/theme/theme1.xml><?xml version="1.0" encoding="utf-8"?>
<a:theme xmlns:a="http://schemas.openxmlformats.org/drawingml/2006/main" name="1.игра муз инструмент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1.игра муз инструменты</Template>
  <TotalTime>3</TotalTime>
  <Words>1284</Words>
  <Application>Microsoft Office PowerPoint</Application>
  <PresentationFormat>Экран (4:3)</PresentationFormat>
  <Paragraphs>498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1.игра муз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2</cp:revision>
  <dcterms:created xsi:type="dcterms:W3CDTF">2023-05-25T05:37:08Z</dcterms:created>
  <dcterms:modified xsi:type="dcterms:W3CDTF">2023-05-25T05:49:33Z</dcterms:modified>
</cp:coreProperties>
</file>